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85" r:id="rId5"/>
    <p:sldId id="284" r:id="rId6"/>
    <p:sldId id="283" r:id="rId7"/>
    <p:sldId id="282" r:id="rId8"/>
    <p:sldId id="286" r:id="rId9"/>
    <p:sldId id="287" r:id="rId10"/>
    <p:sldId id="288" r:id="rId11"/>
    <p:sldId id="289" r:id="rId12"/>
    <p:sldId id="290" r:id="rId13"/>
    <p:sldId id="291" r:id="rId14"/>
    <p:sldId id="292" r:id="rId15"/>
    <p:sldId id="293" r:id="rId16"/>
    <p:sldId id="294" r:id="rId17"/>
    <p:sldId id="295" r:id="rId18"/>
    <p:sldId id="296" r:id="rId19"/>
    <p:sldId id="297" r:id="rId20"/>
    <p:sldId id="298" r:id="rId21"/>
    <p:sldId id="299" r:id="rId22"/>
    <p:sldId id="301" r:id="rId23"/>
    <p:sldId id="260" r:id="rId2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04/08/2016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6083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04/08/2016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87091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04/08/2016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0512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04/08/2016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86446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04/08/2016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86413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04/08/2016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94951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04/08/2016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96583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04/08/2016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94940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04/08/2016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2970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04/08/2016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00888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04/08/2016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27196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69BDE-CB26-4B65-B82A-5268310915C2}" type="datetimeFigureOut">
              <a:rPr lang="es-MX" smtClean="0"/>
              <a:t>04/08/2016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4875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779912" y="0"/>
            <a:ext cx="5364088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s-MX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Área Académica</a:t>
            </a:r>
            <a:r>
              <a:rPr lang="es-MX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Psicología </a:t>
            </a:r>
            <a:endParaRPr lang="es-MX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Tema</a:t>
            </a:r>
            <a:r>
              <a:rPr lang="es-MX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Mecanismos de Defensa</a:t>
            </a:r>
            <a:endParaRPr lang="es-MX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Profesor</a:t>
            </a:r>
            <a:r>
              <a:rPr lang="es-MX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</a:t>
            </a:r>
            <a:r>
              <a:rPr lang="es-MX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Psic</a:t>
            </a:r>
            <a:r>
              <a:rPr lang="es-MX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 Santuario Fragoso Brenda</a:t>
            </a:r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Periodo</a:t>
            </a:r>
            <a:r>
              <a:rPr lang="es-MX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Enero – Julio 2016</a:t>
            </a:r>
            <a:endParaRPr lang="es-MX" sz="2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926152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94920" cy="1143000"/>
          </a:xfrm>
        </p:spPr>
        <p:txBody>
          <a:bodyPr>
            <a:normAutofit fontScale="90000"/>
          </a:bodyPr>
          <a:lstStyle/>
          <a:p>
            <a:r>
              <a:rPr lang="es-ES" dirty="0"/>
              <a:t>Clasificación de la identificación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s-ES" dirty="0" smtClean="0"/>
          </a:p>
          <a:p>
            <a:r>
              <a:rPr lang="es-ES" dirty="0" smtClean="0"/>
              <a:t>Identificación </a:t>
            </a:r>
            <a:r>
              <a:rPr lang="es-ES" dirty="0"/>
              <a:t>con un objeto amoroso</a:t>
            </a:r>
          </a:p>
          <a:p>
            <a:r>
              <a:rPr lang="es-ES" dirty="0"/>
              <a:t>Identificación con el objeto perdido</a:t>
            </a:r>
          </a:p>
          <a:p>
            <a:r>
              <a:rPr lang="es-ES" dirty="0"/>
              <a:t>Identificación a causa de una culpa</a:t>
            </a:r>
          </a:p>
          <a:p>
            <a:r>
              <a:rPr lang="es-ES" dirty="0"/>
              <a:t>Identificación con el agresor </a:t>
            </a:r>
          </a:p>
          <a:p>
            <a:r>
              <a:rPr lang="es-ES" dirty="0"/>
              <a:t>Identificación por aprendizaje social</a:t>
            </a:r>
          </a:p>
          <a:p>
            <a:r>
              <a:rPr lang="es-ES" dirty="0"/>
              <a:t>Identificación por necesidad de identidad </a:t>
            </a:r>
          </a:p>
          <a:p>
            <a:r>
              <a:rPr lang="es-ES" dirty="0"/>
              <a:t>Patologías: histeria, depresión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006986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94920" cy="1143000"/>
          </a:xfrm>
        </p:spPr>
        <p:txBody>
          <a:bodyPr/>
          <a:lstStyle/>
          <a:p>
            <a:r>
              <a:rPr lang="es-ES" dirty="0"/>
              <a:t>Proyección 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00808"/>
            <a:ext cx="5915000" cy="4425355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s-ES" dirty="0"/>
              <a:t>Se le pone a una persona en un objeto del exterior , un deseo, un sentimiento o las características que una persona tiene.</a:t>
            </a:r>
          </a:p>
          <a:p>
            <a:pPr algn="just"/>
            <a:endParaRPr lang="es-ES" dirty="0"/>
          </a:p>
          <a:p>
            <a:pPr algn="just"/>
            <a:r>
              <a:rPr lang="es-ES" dirty="0"/>
              <a:t>Son cosas que el Superyó considera inaceptables y que el Yo no logra reprimir  </a:t>
            </a:r>
          </a:p>
          <a:p>
            <a:pPr algn="just"/>
            <a:endParaRPr lang="es-ES" dirty="0"/>
          </a:p>
          <a:p>
            <a:pPr algn="just"/>
            <a:r>
              <a:rPr lang="es-ES" dirty="0"/>
              <a:t>Patologías: paranoia, fobias </a:t>
            </a:r>
          </a:p>
          <a:p>
            <a:endParaRPr lang="es-MX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73922" y="2247186"/>
            <a:ext cx="2785364" cy="2822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429464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94920" cy="1143000"/>
          </a:xfrm>
        </p:spPr>
        <p:txBody>
          <a:bodyPr/>
          <a:lstStyle/>
          <a:p>
            <a:r>
              <a:rPr lang="es-ES" dirty="0"/>
              <a:t>Desplazamiento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72816"/>
            <a:ext cx="6347048" cy="4353347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s-ES" dirty="0"/>
              <a:t>El contenido emocional o afectivo que acompaña a un objeto se desplaza a otro objeto o a otra situación que aparentemente  no tiene relación con el objeto original.  </a:t>
            </a:r>
          </a:p>
          <a:p>
            <a:pPr algn="just"/>
            <a:r>
              <a:rPr lang="es-ES" dirty="0"/>
              <a:t>Busca  un sustito que sea más fácilmente aceptado.</a:t>
            </a:r>
          </a:p>
          <a:p>
            <a:pPr algn="just"/>
            <a:r>
              <a:rPr lang="es-ES" dirty="0"/>
              <a:t>Se utiliza en las fobias. </a:t>
            </a:r>
            <a:r>
              <a:rPr lang="es-ES" dirty="0" smtClean="0"/>
              <a:t>  </a:t>
            </a:r>
            <a:endParaRPr lang="es-ES" dirty="0"/>
          </a:p>
          <a:p>
            <a:pPr algn="just"/>
            <a:r>
              <a:rPr lang="es-ES" dirty="0"/>
              <a:t>Patologías: fobias, paranoias</a:t>
            </a:r>
          </a:p>
          <a:p>
            <a:pPr algn="just"/>
            <a:endParaRPr lang="es-MX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04248" y="2132856"/>
            <a:ext cx="2081462" cy="2994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18457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94920" cy="1143000"/>
          </a:xfrm>
        </p:spPr>
        <p:txBody>
          <a:bodyPr/>
          <a:lstStyle/>
          <a:p>
            <a:r>
              <a:rPr lang="es-ES" dirty="0"/>
              <a:t>Negación </a:t>
            </a:r>
            <a:endParaRPr lang="es-MX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876256" y="2636912"/>
            <a:ext cx="1962150" cy="1485900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457200" y="1772816"/>
            <a:ext cx="6131024" cy="50851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ES" sz="3200" dirty="0"/>
              <a:t>Es la tendencia a no percibir los sucesos y sensaciones dolorosas o </a:t>
            </a:r>
            <a:r>
              <a:rPr lang="es-ES" sz="3200" dirty="0" err="1" smtClean="0"/>
              <a:t>displacenteros</a:t>
            </a:r>
            <a:r>
              <a:rPr lang="es-ES" sz="3200" dirty="0" smtClean="0"/>
              <a:t>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ES" sz="3200" dirty="0" smtClean="0"/>
              <a:t>Consiste </a:t>
            </a:r>
            <a:r>
              <a:rPr lang="es-ES" sz="3200" dirty="0"/>
              <a:t>en rechazar una parte de la realidad exterior que resulta amenazante o indeseada para el </a:t>
            </a:r>
            <a:r>
              <a:rPr lang="es-ES" sz="3200" dirty="0" smtClean="0"/>
              <a:t>sujeto.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ES" sz="3200" dirty="0" smtClean="0"/>
              <a:t>Patologías</a:t>
            </a:r>
            <a:r>
              <a:rPr lang="es-ES" sz="3200" dirty="0"/>
              <a:t>: histeria, depresión esquizofrenia, paranoia, </a:t>
            </a:r>
            <a:r>
              <a:rPr lang="es-ES" sz="3200" dirty="0" err="1" smtClean="0"/>
              <a:t>sociopatía</a:t>
            </a:r>
            <a:r>
              <a:rPr lang="es-ES" sz="3200" dirty="0" smtClean="0"/>
              <a:t>.</a:t>
            </a:r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1120215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94920" cy="1143000"/>
          </a:xfrm>
        </p:spPr>
        <p:txBody>
          <a:bodyPr>
            <a:normAutofit fontScale="90000"/>
          </a:bodyPr>
          <a:lstStyle/>
          <a:p>
            <a:r>
              <a:rPr lang="es-ES" dirty="0"/>
              <a:t>Vuelta contra sí mismo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s-ES" dirty="0"/>
              <a:t>Es la defensa mediante la cual los sentimientos y las pulsiones amenazan con salir de la represión se vuelven contra sí mismos.</a:t>
            </a:r>
          </a:p>
          <a:p>
            <a:r>
              <a:rPr lang="es-ES" dirty="0"/>
              <a:t>Autocrítica severa </a:t>
            </a:r>
          </a:p>
          <a:p>
            <a:endParaRPr lang="es-ES" dirty="0"/>
          </a:p>
          <a:p>
            <a:r>
              <a:rPr lang="es-ES" dirty="0"/>
              <a:t>Se da en muchos suicidas. </a:t>
            </a:r>
          </a:p>
          <a:p>
            <a:pPr>
              <a:buNone/>
            </a:pPr>
            <a:endParaRPr lang="es-ES" dirty="0"/>
          </a:p>
          <a:p>
            <a:r>
              <a:rPr lang="es-ES" dirty="0"/>
              <a:t>Patología: depresión</a:t>
            </a:r>
          </a:p>
          <a:p>
            <a:endParaRPr lang="es-MX" dirty="0"/>
          </a:p>
        </p:txBody>
      </p:sp>
      <p:pic>
        <p:nvPicPr>
          <p:cNvPr id="4" name="Picture 2" descr="Resultado de imagen para vuelta contra si mismo mecanismo de defens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2636912"/>
            <a:ext cx="2546369" cy="3208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1221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94920" cy="1143000"/>
          </a:xfrm>
        </p:spPr>
        <p:txBody>
          <a:bodyPr/>
          <a:lstStyle/>
          <a:p>
            <a:r>
              <a:rPr lang="es-ES" dirty="0"/>
              <a:t>Introyección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s-ES" dirty="0" smtClean="0"/>
              <a:t>    Es </a:t>
            </a:r>
            <a:r>
              <a:rPr lang="es-ES" dirty="0"/>
              <a:t>un proceso que consiste en pasar, de </a:t>
            </a:r>
            <a:r>
              <a:rPr lang="es-ES" dirty="0" smtClean="0"/>
              <a:t>una manera </a:t>
            </a:r>
            <a:r>
              <a:rPr lang="es-ES" dirty="0"/>
              <a:t>fantaseada, afectos y características de los objetos del mundo externo al interior. </a:t>
            </a:r>
          </a:p>
          <a:p>
            <a:pPr>
              <a:buNone/>
            </a:pPr>
            <a:r>
              <a:rPr lang="es-ES" dirty="0"/>
              <a:t> </a:t>
            </a:r>
          </a:p>
          <a:p>
            <a:pPr>
              <a:buNone/>
            </a:pPr>
            <a:r>
              <a:rPr lang="es-ES" dirty="0"/>
              <a:t>Se da en contraste con la proyección </a:t>
            </a:r>
          </a:p>
          <a:p>
            <a:endParaRPr lang="es-MX" dirty="0"/>
          </a:p>
        </p:txBody>
      </p:sp>
      <p:pic>
        <p:nvPicPr>
          <p:cNvPr id="4" name="Picture 4" descr="Resultado de imagen para Introyección mecanismo de defens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4293096"/>
            <a:ext cx="3215253" cy="2411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6632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94920" cy="1143000"/>
          </a:xfrm>
        </p:spPr>
        <p:txBody>
          <a:bodyPr/>
          <a:lstStyle/>
          <a:p>
            <a:r>
              <a:rPr lang="es-ES" dirty="0"/>
              <a:t>Aislamiento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2" y="1600200"/>
            <a:ext cx="8507288" cy="5257800"/>
          </a:xfrm>
        </p:spPr>
        <p:txBody>
          <a:bodyPr>
            <a:normAutofit lnSpcReduction="10000"/>
          </a:bodyPr>
          <a:lstStyle/>
          <a:p>
            <a:pPr algn="just"/>
            <a:r>
              <a:rPr lang="es-ES" dirty="0"/>
              <a:t>Consiste en separar o aislar un determinado pensamiento o acción, de manera que se destruyan las conexiones con otros </a:t>
            </a:r>
            <a:r>
              <a:rPr lang="es-ES" dirty="0" smtClean="0"/>
              <a:t>pensamientos </a:t>
            </a:r>
            <a:r>
              <a:rPr lang="es-ES" dirty="0"/>
              <a:t>o afectos con los que se encuentra e </a:t>
            </a:r>
            <a:r>
              <a:rPr lang="es-ES" dirty="0" smtClean="0"/>
              <a:t>relación. </a:t>
            </a:r>
            <a:endParaRPr lang="es-ES" dirty="0"/>
          </a:p>
          <a:p>
            <a:pPr algn="just"/>
            <a:endParaRPr lang="es-ES" dirty="0" smtClean="0"/>
          </a:p>
          <a:p>
            <a:endParaRPr lang="es-ES" dirty="0" smtClean="0"/>
          </a:p>
          <a:p>
            <a:endParaRPr lang="es-ES" dirty="0"/>
          </a:p>
          <a:p>
            <a:endParaRPr lang="es-ES" dirty="0"/>
          </a:p>
          <a:p>
            <a:r>
              <a:rPr lang="es-ES" dirty="0" smtClean="0"/>
              <a:t>Patologías</a:t>
            </a:r>
            <a:r>
              <a:rPr lang="es-ES" dirty="0"/>
              <a:t>: neurosis obsesiva, depresión</a:t>
            </a:r>
          </a:p>
          <a:p>
            <a:endParaRPr lang="es-MX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92135" y="3861048"/>
            <a:ext cx="3282042" cy="2085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1786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94920" cy="1143000"/>
          </a:xfrm>
        </p:spPr>
        <p:txBody>
          <a:bodyPr/>
          <a:lstStyle/>
          <a:p>
            <a:r>
              <a:rPr lang="es-ES" dirty="0"/>
              <a:t>Regresión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/>
              <a:t>Una parte de la personalidad del individuo pierde el grado de desarrollo que había obtenido y regresa a un modo de funcionamiento de un etapa anterior del desarrollo.</a:t>
            </a:r>
          </a:p>
          <a:p>
            <a:endParaRPr lang="es-MX" dirty="0"/>
          </a:p>
        </p:txBody>
      </p:sp>
      <p:pic>
        <p:nvPicPr>
          <p:cNvPr id="4" name="Picture 2" descr="Resultado de imagen para regresion mecanismo de defens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4023291"/>
            <a:ext cx="3106579" cy="2067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4268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azu1.facilisimo.com/ima/i/3/8/fe/am_142990_4961419_424779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1988840"/>
            <a:ext cx="3233942" cy="2175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94920" cy="1143000"/>
          </a:xfrm>
        </p:spPr>
        <p:txBody>
          <a:bodyPr/>
          <a:lstStyle/>
          <a:p>
            <a:r>
              <a:rPr lang="es-ES" dirty="0"/>
              <a:t>Racionalización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MX" dirty="0"/>
              <a:t>Es la sustitución de una razón inaceptable pero real, por otra aceptable.</a:t>
            </a:r>
          </a:p>
          <a:p>
            <a:pPr algn="just"/>
            <a:endParaRPr lang="es-MX" dirty="0"/>
          </a:p>
          <a:p>
            <a:pPr algn="just"/>
            <a:r>
              <a:rPr lang="es-MX" dirty="0"/>
              <a:t> Ejemplo: un estudiante no afronta que no desea estudiar para el examen. Así decide que uno debe relajarse para los exámenes, lo cual justifica que se vaya al cine a ver una película cuando debería estar estudiando.</a:t>
            </a:r>
            <a:endParaRPr lang="es-ES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41023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56176" y="3284984"/>
            <a:ext cx="2700300" cy="1512168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94920" cy="1143000"/>
          </a:xfrm>
        </p:spPr>
        <p:txBody>
          <a:bodyPr/>
          <a:lstStyle/>
          <a:p>
            <a:r>
              <a:rPr lang="es-ES" dirty="0"/>
              <a:t>Intelectualización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/>
              <a:t>El razonamiento se utiliza para bloquear la confrontación con un conflicto inconsciente y su estrés emocional asociado, mediante el «uso excesivo de ideación abstracta para eludir sentimientos difíciles».</a:t>
            </a:r>
          </a:p>
          <a:p>
            <a:r>
              <a:rPr lang="es-MX" dirty="0"/>
              <a:t>Implica apartarse a uno mismo, emocionalmente, de un suceso estresante.</a:t>
            </a:r>
            <a:endParaRPr lang="es-ES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2142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19256" cy="1143000"/>
          </a:xfrm>
        </p:spPr>
        <p:txBody>
          <a:bodyPr>
            <a:normAutofit fontScale="90000"/>
          </a:bodyPr>
          <a:lstStyle/>
          <a:p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Tema</a:t>
            </a:r>
            <a:r>
              <a:rPr lang="fr-F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</a:t>
            </a:r>
            <a:r>
              <a:rPr lang="fr-F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Defense</a:t>
            </a: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fr-FR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mechanisms</a:t>
            </a:r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1"/>
            <a:ext cx="8229600" cy="3384376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90000"/>
              </a:lnSpc>
              <a:buNone/>
            </a:pPr>
            <a:r>
              <a:rPr lang="es-MX" sz="11200" dirty="0"/>
              <a:t>La presente presentación tiene la finalidad de dar a conocer los mecanismos de defensa, ya que estos nos ayudan a proteger al </a:t>
            </a:r>
            <a:r>
              <a:rPr lang="es-MX" sz="11200" dirty="0" smtClean="0"/>
              <a:t>“yo” </a:t>
            </a:r>
            <a:r>
              <a:rPr lang="es-MX" sz="11200" dirty="0"/>
              <a:t>para que no sea lastimado por el sujeto</a:t>
            </a:r>
            <a:endParaRPr lang="fr-FR" sz="11200" dirty="0"/>
          </a:p>
          <a:p>
            <a:pPr marL="0" indent="0">
              <a:lnSpc>
                <a:spcPct val="90000"/>
              </a:lnSpc>
              <a:buNone/>
            </a:pPr>
            <a:r>
              <a:rPr lang="en-US" sz="5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fr-FR" sz="4900" dirty="0"/>
          </a:p>
          <a:p>
            <a:pPr algn="ctr">
              <a:lnSpc>
                <a:spcPct val="90000"/>
              </a:lnSpc>
              <a:buNone/>
            </a:pPr>
            <a:r>
              <a:rPr lang="fr-FR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</a:t>
            </a:r>
            <a:r>
              <a:rPr lang="fr-FR" sz="8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Abstract</a:t>
            </a:r>
            <a:r>
              <a:rPr lang="fr-FR" sz="8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</a:t>
            </a:r>
          </a:p>
          <a:p>
            <a:pPr algn="ctr">
              <a:lnSpc>
                <a:spcPct val="90000"/>
              </a:lnSpc>
              <a:buNone/>
            </a:pPr>
            <a:endParaRPr lang="fr-FR" sz="80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None/>
            </a:pPr>
            <a:r>
              <a:rPr lang="en-US" sz="11200" dirty="0"/>
              <a:t>This presentation is intended to inform defense mechanisms, since these help us to protect </a:t>
            </a:r>
            <a:r>
              <a:rPr lang="en-US" sz="11200" dirty="0" smtClean="0"/>
              <a:t>“the self</a:t>
            </a:r>
            <a:r>
              <a:rPr lang="en-US" sz="11200" smtClean="0"/>
              <a:t>” and to </a:t>
            </a:r>
            <a:r>
              <a:rPr lang="en-US" sz="11200" dirty="0" smtClean="0"/>
              <a:t>avoid </a:t>
            </a:r>
            <a:r>
              <a:rPr lang="en-US" sz="11200" smtClean="0"/>
              <a:t>being hurt </a:t>
            </a:r>
            <a:r>
              <a:rPr lang="en-US" sz="11200" dirty="0"/>
              <a:t>by the </a:t>
            </a:r>
            <a:r>
              <a:rPr lang="en-US" sz="11200" dirty="0" smtClean="0"/>
              <a:t>subject.</a:t>
            </a:r>
            <a:endParaRPr lang="fr-FR" sz="11200" dirty="0"/>
          </a:p>
          <a:p>
            <a:pPr>
              <a:lnSpc>
                <a:spcPct val="90000"/>
              </a:lnSpc>
              <a:buNone/>
            </a:pPr>
            <a:endParaRPr lang="fr-FR" sz="11200" dirty="0"/>
          </a:p>
          <a:p>
            <a:pPr>
              <a:lnSpc>
                <a:spcPct val="90000"/>
              </a:lnSpc>
              <a:buNone/>
            </a:pPr>
            <a:endParaRPr lang="fr-FR" sz="4900" dirty="0"/>
          </a:p>
          <a:p>
            <a:pPr>
              <a:lnSpc>
                <a:spcPct val="90000"/>
              </a:lnSpc>
              <a:buNone/>
            </a:pPr>
            <a:r>
              <a:rPr lang="fr-FR" sz="9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Keywords</a:t>
            </a:r>
            <a:r>
              <a:rPr lang="fr-FR" sz="9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</a:t>
            </a:r>
            <a:r>
              <a:rPr lang="fr-FR" sz="9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Mecanismos</a:t>
            </a:r>
            <a:r>
              <a:rPr lang="fr-FR" sz="9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de </a:t>
            </a:r>
            <a:r>
              <a:rPr lang="fr-FR" sz="9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defensa</a:t>
            </a:r>
            <a:r>
              <a:rPr lang="fr-FR" sz="9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  <a:r>
              <a:rPr lang="fr-FR" sz="9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proyección</a:t>
            </a:r>
            <a:r>
              <a:rPr lang="fr-FR" sz="9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fr-FR" sz="9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represión</a:t>
            </a:r>
            <a:r>
              <a:rPr lang="fr-FR" sz="9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  <a:r>
              <a:rPr lang="fr-FR" sz="9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conflicto</a:t>
            </a:r>
            <a:r>
              <a:rPr lang="fr-FR" sz="9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  <a:r>
              <a:rPr lang="fr-FR" sz="9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frustración</a:t>
            </a:r>
            <a:r>
              <a:rPr lang="fr-FR" sz="9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es-MX" sz="1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45321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94920" cy="1143000"/>
          </a:xfrm>
        </p:spPr>
        <p:txBody>
          <a:bodyPr/>
          <a:lstStyle/>
          <a:p>
            <a:r>
              <a:rPr lang="es-ES" dirty="0"/>
              <a:t>Formación reactiva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7504" y="1417638"/>
            <a:ext cx="5593029" cy="5440362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s-MX" dirty="0"/>
              <a:t>Sirve para prevenir que un pensamiento doloroso o controvertido emerja. </a:t>
            </a:r>
            <a:r>
              <a:rPr lang="es-MX" dirty="0" smtClean="0"/>
              <a:t>El </a:t>
            </a:r>
            <a:r>
              <a:rPr lang="es-MX" dirty="0"/>
              <a:t>pensamiento es sustituido inmediatamente por uno agradable.</a:t>
            </a:r>
          </a:p>
          <a:p>
            <a:r>
              <a:rPr lang="es-MX" dirty="0"/>
              <a:t> Ejemplo: una persona que no puede reconocer ante sí mismo, que otra persona le produce antipatía, nunca le muestra señales de hostilidad y siempre le muestra un cara amable.</a:t>
            </a:r>
            <a:endParaRPr lang="es-ES" dirty="0"/>
          </a:p>
          <a:p>
            <a:endParaRPr lang="es-ES" dirty="0"/>
          </a:p>
          <a:p>
            <a:r>
              <a:rPr lang="es-ES" dirty="0"/>
              <a:t>Patologías: fobias paranoias</a:t>
            </a:r>
          </a:p>
          <a:p>
            <a:endParaRPr lang="es-MX" dirty="0"/>
          </a:p>
        </p:txBody>
      </p:sp>
      <p:pic>
        <p:nvPicPr>
          <p:cNvPr id="4" name="Picture 2" descr="Resultado de imagen para formacion reactiva mecanismo de defens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7498" y="2420888"/>
            <a:ext cx="3327425" cy="2491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192557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23395" y="476672"/>
            <a:ext cx="2198881" cy="1655528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94920" cy="1143000"/>
          </a:xfrm>
        </p:spPr>
        <p:txBody>
          <a:bodyPr/>
          <a:lstStyle/>
          <a:p>
            <a:r>
              <a:rPr lang="es-ES" dirty="0"/>
              <a:t>Sublimación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MX" dirty="0"/>
              <a:t>El proceso consiste en un desvío hacia un nuevo fin. Entre los ejemplos de Freud como nuevos destinos de la pulsión sexual está lo artístico y lo intelectual</a:t>
            </a:r>
          </a:p>
          <a:p>
            <a:r>
              <a:rPr lang="es-MX" dirty="0"/>
              <a:t> Sublimar consistiría en mudar el fin pulsional hacia una actividad </a:t>
            </a:r>
            <a:r>
              <a:rPr lang="es-MX" dirty="0" err="1"/>
              <a:t>desexualizada</a:t>
            </a:r>
            <a:r>
              <a:rPr lang="es-MX" dirty="0"/>
              <a:t>, intentando su realización</a:t>
            </a:r>
          </a:p>
          <a:p>
            <a:r>
              <a:rPr lang="es-MX" dirty="0"/>
              <a:t>Por ejemplo mediante tareas creativas o de prestigio social: arte, religión, ciencia, política, tecnología.</a:t>
            </a:r>
            <a:endParaRPr lang="es-ES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03694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20750" y="513976"/>
            <a:ext cx="3223250" cy="2172448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94920" cy="1143000"/>
          </a:xfrm>
        </p:spPr>
        <p:txBody>
          <a:bodyPr/>
          <a:lstStyle/>
          <a:p>
            <a:r>
              <a:rPr lang="es-ES" dirty="0"/>
              <a:t>Supresión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s-MX" dirty="0"/>
              <a:t>Es un mecanismo adaptativo o estrategia de afrontamiento, en el cual deseos, impulsos o ideas son mantenidas a raya sin utilizar represión.</a:t>
            </a:r>
          </a:p>
          <a:p>
            <a:r>
              <a:rPr lang="es-MX" dirty="0"/>
              <a:t>Un ejemplo de supresión es cuando una persona prefiere no pensar en sexualidad (necesidad percibida) cuando interactúa con colegas atractivos, para no poner en riesgo su comportamiento profesional y por tanto su fuente de trabajo y estilo de vida (mal mayor).</a:t>
            </a:r>
            <a:endParaRPr lang="es-ES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0138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Bibliografía 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90000"/>
              </a:lnSpc>
              <a:buNone/>
            </a:pPr>
            <a:endParaRPr lang="fr-FR" dirty="0"/>
          </a:p>
          <a:p>
            <a:r>
              <a:rPr lang="es-MX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Morris, Ch., </a:t>
            </a:r>
            <a:r>
              <a:rPr lang="es-MX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Maisto</a:t>
            </a:r>
            <a:r>
              <a:rPr lang="es-MX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A.(2011). Introducción a la Psicología. México: Pearson  </a:t>
            </a:r>
          </a:p>
          <a:p>
            <a:r>
              <a:rPr lang="es-MX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Zepeda, F. (2012) Introducción a la Psicología, una Visión Científico humanista. México: Pearson.   </a:t>
            </a:r>
            <a:endParaRPr lang="es-MX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es-MX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es-MX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BIBLIOGRAFÍA COMPLEMENTARIA:  </a:t>
            </a:r>
          </a:p>
          <a:p>
            <a:r>
              <a:rPr lang="es-MX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</a:t>
            </a:r>
            <a:r>
              <a:rPr lang="es-MX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Papalia</a:t>
            </a:r>
            <a:r>
              <a:rPr lang="es-MX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D. (2009). Psicología del Desarrollo. México: Mc </a:t>
            </a:r>
            <a:r>
              <a:rPr lang="es-MX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GrawHill</a:t>
            </a:r>
            <a:r>
              <a:rPr lang="es-MX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/interamericana.    Vidales,  I. (2012). Psicología General. México: </a:t>
            </a:r>
            <a:r>
              <a:rPr lang="es-MX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Limusa</a:t>
            </a:r>
            <a:r>
              <a:rPr lang="es-MX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 </a:t>
            </a:r>
            <a:endParaRPr lang="es-MX" dirty="0" smtClean="0"/>
          </a:p>
          <a:p>
            <a:pPr marL="0" indent="0"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10213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94920" cy="1143000"/>
          </a:xfrm>
        </p:spPr>
        <p:txBody>
          <a:bodyPr/>
          <a:lstStyle/>
          <a:p>
            <a:r>
              <a:rPr lang="es-MX" dirty="0"/>
              <a:t>Unidad 4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55576" y="2204864"/>
            <a:ext cx="7931224" cy="392129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sz="5400" dirty="0"/>
              <a:t>Desordenes de la conducta y su tratamiento 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5759222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94920" cy="1143000"/>
          </a:xfrm>
        </p:spPr>
        <p:txBody>
          <a:bodyPr>
            <a:normAutofit fontScale="90000"/>
          </a:bodyPr>
          <a:lstStyle/>
          <a:p>
            <a:r>
              <a:rPr lang="es-ES" dirty="0"/>
              <a:t>4.2.2 Mecanismos de defensa</a:t>
            </a:r>
            <a:endParaRPr lang="es-MX" dirty="0"/>
          </a:p>
        </p:txBody>
      </p:sp>
      <p:pic>
        <p:nvPicPr>
          <p:cNvPr id="4" name="Marcador de contenido 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699792" y="1988840"/>
            <a:ext cx="3816423" cy="3816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8397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94920" cy="1143000"/>
          </a:xfrm>
        </p:spPr>
        <p:txBody>
          <a:bodyPr>
            <a:normAutofit fontScale="90000"/>
          </a:bodyPr>
          <a:lstStyle/>
          <a:p>
            <a:r>
              <a:rPr lang="es-ES" dirty="0"/>
              <a:t>Mecanismos de defensa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ES" dirty="0"/>
              <a:t>Se forman dentro del Yo con el objeto de reducir la angustia, controlarla y lograr el equilibrio perdido.</a:t>
            </a:r>
          </a:p>
          <a:p>
            <a:pPr algn="just"/>
            <a:endParaRPr lang="es-ES" dirty="0"/>
          </a:p>
          <a:p>
            <a:pPr algn="just"/>
            <a:r>
              <a:rPr lang="es-ES" dirty="0"/>
              <a:t>Buscan aliviar tensiones internas.</a:t>
            </a:r>
          </a:p>
          <a:p>
            <a:pPr algn="just"/>
            <a:endParaRPr lang="es-ES" dirty="0"/>
          </a:p>
          <a:p>
            <a:pPr algn="just"/>
            <a:r>
              <a:rPr lang="es-ES" dirty="0"/>
              <a:t>El sujeto no las percibe, pero sí las usa.(excepto la supresión)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5859384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94920" cy="1143000"/>
          </a:xfrm>
        </p:spPr>
        <p:txBody>
          <a:bodyPr/>
          <a:lstStyle/>
          <a:p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4000" dirty="0"/>
              <a:t>La persona frustrada trata de liberarse de la frustración y sus consecuencias y por eso recurre a una serie de mecanismos que se utilizan de forma inconsciente para protegernos de la frustración. 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94471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94920" cy="1143000"/>
          </a:xfrm>
        </p:spPr>
        <p:txBody>
          <a:bodyPr/>
          <a:lstStyle/>
          <a:p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ES" sz="5400" dirty="0"/>
              <a:t>Todas las personas utilizan mecanismos de defensa en diferentes proporciones, tanto de cantidad como de calidad.</a:t>
            </a:r>
          </a:p>
          <a:p>
            <a:pPr algn="just"/>
            <a:endParaRPr lang="es-MX" sz="5400" dirty="0"/>
          </a:p>
        </p:txBody>
      </p:sp>
    </p:spTree>
    <p:extLst>
      <p:ext uri="{BB962C8B-B14F-4D97-AF65-F5344CB8AC3E}">
        <p14:creationId xmlns:p14="http://schemas.microsoft.com/office/powerpoint/2010/main" val="1458834190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94920" cy="1143000"/>
          </a:xfrm>
        </p:spPr>
        <p:txBody>
          <a:bodyPr/>
          <a:lstStyle/>
          <a:p>
            <a:r>
              <a:rPr lang="es-ES" dirty="0"/>
              <a:t>Represión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00808"/>
            <a:ext cx="6203032" cy="4425355"/>
          </a:xfrm>
        </p:spPr>
        <p:txBody>
          <a:bodyPr>
            <a:normAutofit fontScale="77500" lnSpcReduction="20000"/>
          </a:bodyPr>
          <a:lstStyle/>
          <a:p>
            <a:r>
              <a:rPr lang="es-ES" dirty="0"/>
              <a:t>Impide que se hagan conscientes las fantasías y representaciones.</a:t>
            </a:r>
          </a:p>
          <a:p>
            <a:endParaRPr lang="es-ES" dirty="0"/>
          </a:p>
          <a:p>
            <a:r>
              <a:rPr lang="es-ES" dirty="0"/>
              <a:t>Evita la angustia</a:t>
            </a:r>
          </a:p>
          <a:p>
            <a:endParaRPr lang="es-ES" dirty="0"/>
          </a:p>
          <a:p>
            <a:r>
              <a:rPr lang="es-ES" dirty="0"/>
              <a:t> Contribuyen a que el individuo se adapte a las normas sociales.</a:t>
            </a:r>
          </a:p>
          <a:p>
            <a:endParaRPr lang="es-ES" dirty="0"/>
          </a:p>
          <a:p>
            <a:r>
              <a:rPr lang="es-ES" dirty="0"/>
              <a:t>Se eliminan los motivos que no quieren ser reconocidos que producen angustia y dolor.  </a:t>
            </a:r>
          </a:p>
          <a:p>
            <a:r>
              <a:rPr lang="es-ES" dirty="0"/>
              <a:t>Patologías: neurosis, trastorno psicosomático, histeria</a:t>
            </a:r>
          </a:p>
          <a:p>
            <a:endParaRPr lang="es-MX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12160" y="1052736"/>
            <a:ext cx="2957721" cy="2215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8971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67006" y="692696"/>
            <a:ext cx="2076994" cy="249749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94920" cy="1143000"/>
          </a:xfrm>
        </p:spPr>
        <p:txBody>
          <a:bodyPr/>
          <a:lstStyle/>
          <a:p>
            <a:r>
              <a:rPr lang="es-ES" dirty="0"/>
              <a:t>Identificación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/>
              <a:t>Sirve para proteger la personalidad, ayuda al Yo a madurar.</a:t>
            </a:r>
          </a:p>
          <a:p>
            <a:endParaRPr lang="es-ES" dirty="0"/>
          </a:p>
          <a:p>
            <a:r>
              <a:rPr lang="es-ES" dirty="0"/>
              <a:t>Lo utiliza para poner en sí mismo aspectos de un objeto externo. </a:t>
            </a:r>
          </a:p>
          <a:p>
            <a:endParaRPr lang="es-ES" dirty="0"/>
          </a:p>
          <a:p>
            <a:r>
              <a:rPr lang="es-ES" dirty="0"/>
              <a:t>Existen identificaciones totales  y parciales. 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76344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969</Words>
  <Application>Microsoft Office PowerPoint</Application>
  <PresentationFormat>Presentación en pantalla (4:3)</PresentationFormat>
  <Paragraphs>120</Paragraphs>
  <Slides>23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23</vt:i4>
      </vt:variant>
    </vt:vector>
  </HeadingPairs>
  <TitlesOfParts>
    <vt:vector size="27" baseType="lpstr">
      <vt:lpstr>Arial</vt:lpstr>
      <vt:lpstr>Calibri</vt:lpstr>
      <vt:lpstr>Wingdings</vt:lpstr>
      <vt:lpstr>Tema de Office</vt:lpstr>
      <vt:lpstr>Presentación de PowerPoint</vt:lpstr>
      <vt:lpstr>Tema: Defense mechanisms </vt:lpstr>
      <vt:lpstr>Unidad 4</vt:lpstr>
      <vt:lpstr>4.2.2 Mecanismos de defensa</vt:lpstr>
      <vt:lpstr>Mecanismos de defensa</vt:lpstr>
      <vt:lpstr>Presentación de PowerPoint</vt:lpstr>
      <vt:lpstr>Presentación de PowerPoint</vt:lpstr>
      <vt:lpstr>Represión</vt:lpstr>
      <vt:lpstr>Identificación</vt:lpstr>
      <vt:lpstr>Clasificación de la identificación</vt:lpstr>
      <vt:lpstr>Proyección </vt:lpstr>
      <vt:lpstr>Desplazamiento</vt:lpstr>
      <vt:lpstr>Negación </vt:lpstr>
      <vt:lpstr>Vuelta contra sí mismo</vt:lpstr>
      <vt:lpstr>Introyección</vt:lpstr>
      <vt:lpstr>Aislamiento</vt:lpstr>
      <vt:lpstr>Regresión</vt:lpstr>
      <vt:lpstr>Racionalización</vt:lpstr>
      <vt:lpstr>Intelectualización</vt:lpstr>
      <vt:lpstr>Formación reactiva</vt:lpstr>
      <vt:lpstr>Sublimación</vt:lpstr>
      <vt:lpstr>Supresión</vt:lpstr>
      <vt:lpstr>Bibliografía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webdesign1</dc:creator>
  <cp:lastModifiedBy>Moni</cp:lastModifiedBy>
  <cp:revision>15</cp:revision>
  <dcterms:created xsi:type="dcterms:W3CDTF">2014-07-09T15:06:15Z</dcterms:created>
  <dcterms:modified xsi:type="dcterms:W3CDTF">2016-08-05T03:06:53Z</dcterms:modified>
</cp:coreProperties>
</file>